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22DE2-AF8A-4036-B0C1-EB8357112D99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0F41-22D4-40D9-8A49-4007B233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7C8F-E4B3-465B-8766-77289B6321A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9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67C8F-E4B3-465B-8766-77289B6321A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9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01241"/>
            <a:ext cx="8020056" cy="1028699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738535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819" y="720842"/>
            <a:ext cx="889927" cy="93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8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5D935-E2CD-4C61-8317-AC5C0429DDE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F3878-C8AC-40C1-8527-0E8D7C319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77441"/>
            <a:ext cx="8020056" cy="548640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064" y="3380421"/>
            <a:ext cx="8020056" cy="115824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941064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714103"/>
            <a:ext cx="966651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8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3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768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69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17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999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61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65D935-E2CD-4C61-8317-AC5C0429DDE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BF3878-C8AC-40C1-8527-0E8D7C319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1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4800"/>
            <a:ext cx="105156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00080" y="6356352"/>
            <a:ext cx="55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4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emf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90500" y="3063732"/>
            <a:ext cx="10097630" cy="527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1С-Рейтинг</a:t>
            </a:r>
            <a:r>
              <a:rPr lang="ru-RU" sz="32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Бюджетирование </a:t>
            </a:r>
            <a:r>
              <a:rPr lang="ru-RU" sz="3200" b="1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90500" y="3755710"/>
            <a:ext cx="9471554" cy="602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универсальное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дополнение к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любым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учетным системам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1" y="1523257"/>
            <a:ext cx="7919542" cy="46038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808713" y="2888450"/>
            <a:ext cx="2952328" cy="2520280"/>
          </a:xfrm>
          <a:prstGeom prst="wedgeRoundRectCallout">
            <a:avLst>
              <a:gd name="adj1" fmla="val -40459"/>
              <a:gd name="adj2" fmla="val -6444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 err="1">
                <a:latin typeface="Arial"/>
              </a:rPr>
              <a:t>Версионирование</a:t>
            </a:r>
            <a:r>
              <a:rPr lang="ru-RU" b="1" kern="0" dirty="0">
                <a:latin typeface="Arial"/>
              </a:rPr>
              <a:t> объектов позволяет сохранять историю структуры бюджета, производить сравнение, а также переходить на нужную версию.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89171" y="389958"/>
            <a:ext cx="10110418" cy="911619"/>
          </a:xfrm>
        </p:spPr>
        <p:txBody>
          <a:bodyPr>
            <a:noAutofit/>
          </a:bodyPr>
          <a:lstStyle/>
          <a:p>
            <a:r>
              <a:rPr lang="ru-RU" kern="0" dirty="0"/>
              <a:t>Создание бюджетной структуры любой сложности</a:t>
            </a:r>
            <a:br>
              <a:rPr lang="ru-RU" kern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gray">
          <a:xfrm flipH="1">
            <a:off x="1783043" y="17832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DE608D">
                  <a:gamma/>
                  <a:shade val="69804"/>
                  <a:invGamma/>
                </a:srgbClr>
              </a:gs>
              <a:gs pos="100000">
                <a:srgbClr val="DE608D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gray">
          <a:xfrm>
            <a:off x="4069043" y="17832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35ADE3">
                  <a:gamma/>
                  <a:shade val="80000"/>
                  <a:invGamma/>
                </a:srgbClr>
              </a:gs>
              <a:gs pos="100000">
                <a:srgbClr val="35ADE3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1783043" y="37644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76078"/>
                  <a:invGamma/>
                </a:srgb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gray">
          <a:xfrm flipH="1">
            <a:off x="4069043" y="37644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F6AE44"/>
              </a:gs>
              <a:gs pos="100000">
                <a:srgbClr val="F6AE44">
                  <a:gamma/>
                  <a:shade val="66275"/>
                  <a:invGamma/>
                </a:srgb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gray">
          <a:xfrm>
            <a:off x="2910169" y="2600805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white">
          <a:xfrm>
            <a:off x="1884617" y="2192102"/>
            <a:ext cx="185738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Расчет по формулам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white">
          <a:xfrm>
            <a:off x="3999331" y="2192102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Остаточные показатели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white">
          <a:xfrm>
            <a:off x="1823131" y="4433061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Регламентные и производственные модели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white">
          <a:xfrm>
            <a:off x="4127387" y="4433061"/>
            <a:ext cx="2000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Настройка зависимостей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3385817" y="2986568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gray">
          <a:xfrm>
            <a:off x="4227793" y="2986568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gray">
          <a:xfrm>
            <a:off x="3385817" y="3896206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4227793" y="3896206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black">
          <a:xfrm>
            <a:off x="6637222" y="3004198"/>
            <a:ext cx="392909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Существует несколько способов автоматизации ввода плановых данных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kern="0" dirty="0"/>
              <a:t>Автоматизация плановых расчетов</a:t>
            </a:r>
            <a:r>
              <a:rPr lang="en-US" kern="0" dirty="0"/>
              <a:t/>
            </a:r>
            <a:br>
              <a:rPr lang="en-US" kern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7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4" y="1245655"/>
            <a:ext cx="7320930" cy="51313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8765437" y="2227173"/>
            <a:ext cx="3064097" cy="3168352"/>
          </a:xfrm>
          <a:prstGeom prst="wedgeRoundRectCallout">
            <a:avLst>
              <a:gd name="adj1" fmla="val -71076"/>
              <a:gd name="adj2" fmla="val -1894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Система позволяет настроить для статьи бюджета формулу расчета на основании других статей.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При этом можно использовать различные математические функции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80744" y="384316"/>
            <a:ext cx="9814560" cy="579120"/>
          </a:xfrm>
        </p:spPr>
        <p:txBody>
          <a:bodyPr>
            <a:noAutofit/>
          </a:bodyPr>
          <a:lstStyle/>
          <a:p>
            <a:r>
              <a:rPr lang="ru-RU" kern="0" dirty="0"/>
              <a:t>Расчет по формулам</a:t>
            </a:r>
            <a:br>
              <a:rPr lang="ru-RU" kern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9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9" y="1183957"/>
            <a:ext cx="8913051" cy="33060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176205" y="4590227"/>
            <a:ext cx="5904656" cy="1763216"/>
          </a:xfrm>
          <a:prstGeom prst="wedgeRoundRectCallout">
            <a:avLst>
              <a:gd name="adj1" fmla="val -23830"/>
              <a:gd name="adj2" fmla="val -6218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Механизм зависимостей позволяет настроить правила автоматического формирования плана по нужным статьям при вводе планов по другим ключевым статьям.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Можно использовать при линейной зависимости между различными статьями.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07750" y="340533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Настройка зависимостей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8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9" y="1436852"/>
            <a:ext cx="7880381" cy="42723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8790444" y="2060847"/>
            <a:ext cx="3024336" cy="3024336"/>
          </a:xfrm>
          <a:prstGeom prst="wedgeRoundRectCallout">
            <a:avLst>
              <a:gd name="adj1" fmla="val -62948"/>
              <a:gd name="adj2" fmla="val -3957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Расчетные модели позволяют настроить сложные схемы расчета плановых данных на основании запросов к другим плановым данным, а также к любым данным учетной системы.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1229" y="389960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Расчетные модели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0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3" y="1364516"/>
            <a:ext cx="8172400" cy="43687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9047949" y="1471988"/>
            <a:ext cx="3024336" cy="3816424"/>
          </a:xfrm>
          <a:prstGeom prst="wedgeRoundRectCallout">
            <a:avLst>
              <a:gd name="adj1" fmla="val -69643"/>
              <a:gd name="adj2" fmla="val 3944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Производственные модели – опциональный механизм, содержащий готовые алгоритмы и шаблоны хранения настроек, предназначенные для расчета бюджетов производства и производственных затрат.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83724" y="389960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Производственные модели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19" y="1595264"/>
            <a:ext cx="8896919" cy="22322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92420" y="447625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Управление бюджетным процессом</a:t>
            </a:r>
            <a:br>
              <a:rPr lang="ru-RU" dirty="0"/>
            </a:b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583376" y="4008452"/>
            <a:ext cx="5832648" cy="1584176"/>
          </a:xfrm>
          <a:prstGeom prst="wedgeRoundRectCallout">
            <a:avLst>
              <a:gd name="adj1" fmla="val 34852"/>
              <a:gd name="adj2" fmla="val -6825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Имеется механизм календарного планирования бюджетного процесса и оповещения исполнителей о имеющихся задачах для того, чтобы каждый бюджет был сформирован в срок</a:t>
            </a:r>
            <a:endParaRPr lang="en-US" b="1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5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2" y="1124737"/>
            <a:ext cx="8185587" cy="48934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9062292" y="1426475"/>
            <a:ext cx="3024336" cy="3960440"/>
          </a:xfrm>
          <a:prstGeom prst="wedgeRoundRectCallout">
            <a:avLst>
              <a:gd name="adj1" fmla="val -70084"/>
              <a:gd name="adj2" fmla="val 2729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Бюджет вводится одним документом по всем статьям. Заложенные автоматические расчеты плановых данных выполняются здесь же.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Предусмотрена возможность интерактивной отмены внесенных изменений</a:t>
            </a:r>
            <a:endParaRPr lang="en-US" b="1" kern="0" dirty="0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183" y="373484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Заполнение бюджетов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9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9" y="1401821"/>
            <a:ext cx="8677413" cy="25873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708518" y="4125542"/>
            <a:ext cx="3672408" cy="1630060"/>
          </a:xfrm>
          <a:prstGeom prst="wedgeRoundRectCallout">
            <a:avLst>
              <a:gd name="adj1" fmla="val -37058"/>
              <a:gd name="adj2" fmla="val -7295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Предусмотрен механизм формирования бюджета на основании поданных заявок либо на основании бюджета предыдущих периодов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66366" y="497052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Заполнение бюджетов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4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088545" y="3016728"/>
            <a:ext cx="5056188" cy="923925"/>
            <a:chOff x="1267" y="2532"/>
            <a:chExt cx="3185" cy="582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lt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6AE44"/>
                </a:gs>
                <a:gs pos="100000">
                  <a:srgbClr val="F6AE44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AE44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lt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lt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163158" y="4111359"/>
            <a:ext cx="5084762" cy="923925"/>
            <a:chOff x="1314" y="3282"/>
            <a:chExt cx="3203" cy="582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5ADE3">
                    <a:gamma/>
                    <a:shade val="66275"/>
                    <a:invGamma/>
                  </a:srgbClr>
                </a:gs>
                <a:gs pos="100000">
                  <a:srgbClr val="35ADE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35ADE3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163158" y="1903891"/>
            <a:ext cx="5084762" cy="923925"/>
            <a:chOff x="1314" y="1782"/>
            <a:chExt cx="3203" cy="582"/>
          </a:xfrm>
        </p:grpSpPr>
        <p:sp>
          <p:nvSpPr>
            <p:cNvPr id="12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E608D">
                    <a:gamma/>
                    <a:shade val="66275"/>
                    <a:invGamma/>
                  </a:srgbClr>
                </a:gs>
                <a:gs pos="100000">
                  <a:srgbClr val="DE608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DE608D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gray">
          <a:xfrm>
            <a:off x="3336196" y="1975325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8F8F8"/>
                </a:solidFill>
                <a:latin typeface="Arial" charset="0"/>
                <a:cs typeface="Arial" charset="0"/>
              </a:rPr>
              <a:t>Правила учета фактических данных  формируются предприятием самостоятельно, исходя из учетной политики</a:t>
            </a:r>
            <a:endParaRPr lang="en-US" sz="1600" dirty="0">
              <a:solidFill>
                <a:srgbClr val="F8F8F8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black">
          <a:xfrm>
            <a:off x="3377471" y="3118333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Фактические данные получаются автоматически из учетной системы по настроенным правилам</a:t>
            </a:r>
            <a:endParaRPr lang="en-US" sz="16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gray">
          <a:xfrm>
            <a:off x="3336196" y="4171188"/>
            <a:ext cx="4570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Учет факта происходит в момент проведения учетных документов, что обеспечивает оперативность план-фактного анализа</a:t>
            </a:r>
            <a:endParaRPr lang="en-US" sz="1600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7835170" y="1722915"/>
            <a:ext cx="1238250" cy="1293812"/>
            <a:chOff x="802" y="845"/>
            <a:chExt cx="827" cy="826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DE608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DE608D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DE608D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gray">
          <a:xfrm>
            <a:off x="7913752" y="1950354"/>
            <a:ext cx="10810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80808"/>
                </a:solidFill>
                <a:latin typeface="Arial" charset="0"/>
                <a:cs typeface="Arial" charset="0"/>
              </a:rPr>
              <a:t>Настраиваемая схема</a:t>
            </a:r>
            <a:endParaRPr lang="en-US" sz="1600" b="1" dirty="0">
              <a:solidFill>
                <a:srgbClr val="080808"/>
              </a:solidFill>
              <a:latin typeface="Arial" charset="0"/>
              <a:cs typeface="Arial" charset="0"/>
            </a:endParaRPr>
          </a:p>
        </p:txBody>
      </p: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2243995" y="2865915"/>
            <a:ext cx="1238250" cy="1236662"/>
            <a:chOff x="802" y="845"/>
            <a:chExt cx="827" cy="826"/>
          </a:xfrm>
        </p:grpSpPr>
        <p:sp>
          <p:nvSpPr>
            <p:cNvPr id="24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6AE4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F6AE44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6AE44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7" name="Text Box 23"/>
          <p:cNvSpPr txBox="1">
            <a:spLocks noChangeArrowheads="1"/>
          </p:cNvSpPr>
          <p:nvPr/>
        </p:nvSpPr>
        <p:spPr bwMode="gray">
          <a:xfrm>
            <a:off x="2288619" y="3164817"/>
            <a:ext cx="119732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80808"/>
                </a:solidFill>
                <a:latin typeface="Arial" charset="0"/>
                <a:cs typeface="Arial" charset="0"/>
              </a:rPr>
              <a:t>Учетные данные</a:t>
            </a:r>
            <a:endParaRPr lang="en-US" b="1" dirty="0">
              <a:solidFill>
                <a:srgbClr val="080808"/>
              </a:solidFill>
              <a:latin typeface="Arial" charset="0"/>
              <a:cs typeface="Arial" charset="0"/>
            </a:endParaRP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7835170" y="3955163"/>
            <a:ext cx="1238250" cy="1236662"/>
            <a:chOff x="802" y="845"/>
            <a:chExt cx="827" cy="826"/>
          </a:xfrm>
        </p:grpSpPr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35ADE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35ADE3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35ADE3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2" name="Text Box 30"/>
          <p:cNvSpPr txBox="1">
            <a:spLocks noChangeArrowheads="1"/>
          </p:cNvSpPr>
          <p:nvPr/>
        </p:nvSpPr>
        <p:spPr bwMode="gray">
          <a:xfrm>
            <a:off x="7906609" y="4305912"/>
            <a:ext cx="10810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80808"/>
                </a:solidFill>
                <a:latin typeface="Arial" charset="0"/>
                <a:cs typeface="Arial" charset="0"/>
              </a:rPr>
              <a:t>Режим </a:t>
            </a:r>
            <a:r>
              <a:rPr lang="en-US" b="1" dirty="0">
                <a:solidFill>
                  <a:srgbClr val="080808"/>
                </a:solidFill>
                <a:latin typeface="Arial" charset="0"/>
                <a:cs typeface="Arial" charset="0"/>
              </a:rPr>
              <a:t>on-line</a:t>
            </a:r>
          </a:p>
        </p:txBody>
      </p:sp>
      <p:sp>
        <p:nvSpPr>
          <p:cNvPr id="33" name="Заголовок 32"/>
          <p:cNvSpPr>
            <a:spLocks noGrp="1"/>
          </p:cNvSpPr>
          <p:nvPr>
            <p:ph type="ctrTitle"/>
          </p:nvPr>
        </p:nvSpPr>
        <p:spPr>
          <a:xfrm>
            <a:off x="954885" y="513527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Учет фактических данных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5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0442" y="381722"/>
            <a:ext cx="3065526" cy="579120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Содержание</a:t>
            </a:r>
            <a:endParaRPr lang="en-US" b="1" dirty="0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black">
          <a:xfrm>
            <a:off x="1020442" y="1501347"/>
            <a:ext cx="600643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презентации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рассматриваются: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Функциональные возможности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 и поддержка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14" y="1525389"/>
            <a:ext cx="8712968" cy="32762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082534" y="4801654"/>
            <a:ext cx="4750248" cy="1377842"/>
          </a:xfrm>
          <a:prstGeom prst="wedgeRoundRectCallout">
            <a:avLst>
              <a:gd name="adj1" fmla="val -65039"/>
              <a:gd name="adj2" fmla="val -5129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Настройка учета фактических данных подразумевает настройка схемы соотнесения полей документов с разрезами бюджетирования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73928" y="464100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Настройка фактических данных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7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gray">
          <a:xfrm>
            <a:off x="3810002" y="3867795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alpha val="0"/>
                </a:srgbClr>
              </a:gs>
              <a:gs pos="100000">
                <a:srgbClr val="000000">
                  <a:alpha val="60001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gray">
          <a:xfrm>
            <a:off x="5729289" y="3802707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alpha val="0"/>
                </a:srgbClr>
              </a:gs>
              <a:gs pos="100000">
                <a:srgbClr val="000000">
                  <a:alpha val="60001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gray">
          <a:xfrm flipH="1">
            <a:off x="6129338" y="3867795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alpha val="0"/>
                </a:srgbClr>
              </a:gs>
              <a:gs pos="100000">
                <a:srgbClr val="000000">
                  <a:alpha val="60001"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788396" y="2608288"/>
            <a:ext cx="1875681" cy="1508745"/>
            <a:chOff x="4320" y="1152"/>
            <a:chExt cx="414" cy="402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DE608D"/>
                </a:gs>
                <a:gs pos="100000">
                  <a:srgbClr val="DE608D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DE608D">
                    <a:gamma/>
                    <a:tint val="48627"/>
                    <a:invGamma/>
                  </a:srgbClr>
                </a:gs>
                <a:gs pos="50000">
                  <a:srgbClr val="DE608D">
                    <a:alpha val="0"/>
                  </a:srgbClr>
                </a:gs>
                <a:gs pos="100000">
                  <a:srgbClr val="DE608D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2716387" y="2896319"/>
            <a:ext cx="200689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Отчетность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по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бюджетам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 (план-факт и т.д.)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948635" y="2608288"/>
            <a:ext cx="1872208" cy="1508745"/>
            <a:chOff x="4320" y="1152"/>
            <a:chExt cx="414" cy="402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5ADE3"/>
                </a:gs>
                <a:gs pos="100000">
                  <a:srgbClr val="35ADE3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35ADE3">
                    <a:gamma/>
                    <a:tint val="48627"/>
                    <a:invGamma/>
                  </a:srgbClr>
                </a:gs>
                <a:gs pos="50000">
                  <a:srgbClr val="35ADE3">
                    <a:alpha val="0"/>
                  </a:srgbClr>
                </a:gs>
                <a:gs pos="100000">
                  <a:srgbClr val="35ADE3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7252891" y="2608287"/>
            <a:ext cx="1872208" cy="1512168"/>
            <a:chOff x="4320" y="1152"/>
            <a:chExt cx="414" cy="402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F6AE44"/>
                </a:gs>
                <a:gs pos="100000">
                  <a:srgbClr val="F6AE44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6AE44">
                    <a:gamma/>
                    <a:tint val="48627"/>
                    <a:invGamma/>
                  </a:srgbClr>
                </a:gs>
                <a:gs pos="50000">
                  <a:srgbClr val="F6AE44">
                    <a:alpha val="0"/>
                  </a:srgbClr>
                </a:gs>
                <a:gs pos="100000">
                  <a:srgbClr val="F6AE44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5005334" y="2896320"/>
            <a:ext cx="179241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Отчетность,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настраиваемая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пользователем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gray">
          <a:xfrm>
            <a:off x="7194391" y="2824311"/>
            <a:ext cx="203600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Отчетность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по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управленческому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плану счетов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black">
          <a:xfrm>
            <a:off x="2692401" y="1620392"/>
            <a:ext cx="6477000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В системе представлен большой набор отчетов. Для отчетов можно настроить механизм перевода на другие языки.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ltGray">
          <a:xfrm>
            <a:off x="2976563" y="5331495"/>
            <a:ext cx="5888038" cy="12574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DE608D"/>
            </a:solidFill>
            <a:round/>
            <a:headEnd/>
            <a:tailEnd/>
          </a:ln>
          <a:effectLst>
            <a:outerShdw dist="35921" dir="2700000" algn="ctr" rotWithShape="0">
              <a:srgbClr val="768A7B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067051" y="5316607"/>
            <a:ext cx="572135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D7181F"/>
              </a:buClr>
              <a:buFont typeface="Wingdings" pitchFamily="2" charset="2"/>
              <a:buNone/>
            </a:pPr>
            <a:r>
              <a:rPr lang="ru-RU" b="1" dirty="0">
                <a:solidFill>
                  <a:srgbClr val="1C1C1C"/>
                </a:solidFill>
                <a:latin typeface="Arial" charset="0"/>
              </a:rPr>
              <a:t>Система реализует потребность в большинстве типичных отчетных форм по бюджетам. Отсутствующие формы могут быть настроены в пользовательских механизмах</a:t>
            </a:r>
            <a:endParaRPr lang="en-US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ctrTitle"/>
          </p:nvPr>
        </p:nvSpPr>
        <p:spPr>
          <a:xfrm>
            <a:off x="699512" y="493268"/>
            <a:ext cx="9814560" cy="579120"/>
          </a:xfrm>
        </p:spPr>
        <p:txBody>
          <a:bodyPr>
            <a:normAutofit fontScale="90000"/>
          </a:bodyPr>
          <a:lstStyle/>
          <a:p>
            <a:r>
              <a:rPr lang="ru-RU" dirty="0"/>
              <a:t>Отчетность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1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61" y="1060623"/>
            <a:ext cx="8424936" cy="53187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437648" y="4198508"/>
            <a:ext cx="3024336" cy="2448272"/>
          </a:xfrm>
          <a:prstGeom prst="wedgeRoundRectCallout">
            <a:avLst>
              <a:gd name="adj1" fmla="val 42105"/>
              <a:gd name="adj2" fmla="val -6263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В имеющихся отчетах можно самостоятельно настраивать перечень и внешний вид их строк и колонок, а также состав показателей отчета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92420" y="398198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Отчетность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0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5" y="1296360"/>
            <a:ext cx="8136904" cy="51369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890299" y="3616045"/>
            <a:ext cx="3024336" cy="2448272"/>
          </a:xfrm>
          <a:prstGeom prst="wedgeRoundRectCallout">
            <a:avLst>
              <a:gd name="adj1" fmla="val 63873"/>
              <a:gd name="adj2" fmla="val 5381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Отчет позволяет рассчитывать исполнение и отклонение по статьям, как в абсолютных значениях, так и в процентах от плана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74799" y="422911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Отчет «Исполнение бюджета»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0" y="1468017"/>
            <a:ext cx="8614097" cy="4285857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168159" y="3473578"/>
            <a:ext cx="3024336" cy="2448272"/>
          </a:xfrm>
          <a:prstGeom prst="wedgeRoundRectCallout">
            <a:avLst>
              <a:gd name="adj1" fmla="val -62206"/>
              <a:gd name="adj2" fmla="val 2087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Отчет позволяет самостоятельно определить виды и интервалы выводимых в колонках данных, а также настроить расчетные колонки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50921" y="406436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Отчет «Временной анализ»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9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34" y="1352370"/>
            <a:ext cx="6621508" cy="51728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680468" y="2930702"/>
            <a:ext cx="2952328" cy="2016224"/>
          </a:xfrm>
          <a:prstGeom prst="wedgeRoundRectCallout">
            <a:avLst>
              <a:gd name="adj1" fmla="val -60488"/>
              <a:gd name="adj2" fmla="val 8517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Механизм позволяет самостоятельно определять источники данных для отчета, в том числе составлять запросы.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5901" y="472338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Пользовательские отчеты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3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4" y="1393876"/>
            <a:ext cx="8763000" cy="411269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13" y="3524364"/>
            <a:ext cx="5692574" cy="2926432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9944" y="455082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Многоязычная отчетность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1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ght_shadow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20800"/>
            <a:ext cx="8382000" cy="5187950"/>
          </a:xfrm>
          <a:prstGeom prst="rect">
            <a:avLst/>
          </a:prstGeom>
          <a:noFill/>
        </p:spPr>
      </p:pic>
      <p:sp>
        <p:nvSpPr>
          <p:cNvPr id="3" name="Arc 3"/>
          <p:cNvSpPr>
            <a:spLocks/>
          </p:cNvSpPr>
          <p:nvPr/>
        </p:nvSpPr>
        <p:spPr bwMode="gray">
          <a:xfrm rot="692470">
            <a:off x="5324476" y="2578100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191000" y="5829300"/>
            <a:ext cx="3581400" cy="914400"/>
            <a:chOff x="2309" y="1872"/>
            <a:chExt cx="1915" cy="749"/>
          </a:xfrm>
        </p:grpSpPr>
        <p:pic>
          <p:nvPicPr>
            <p:cNvPr id="5" name="Picture 5" descr="shadow_1_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8000" contrast="9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7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" name="Freeform 9"/>
          <p:cNvSpPr>
            <a:spLocks/>
          </p:cNvSpPr>
          <p:nvPr/>
        </p:nvSpPr>
        <p:spPr bwMode="gray">
          <a:xfrm>
            <a:off x="5029201" y="1485900"/>
            <a:ext cx="2200275" cy="48006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rgbClr val="F6AE44"/>
              </a:gs>
              <a:gs pos="83000">
                <a:srgbClr val="F6AE4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848226" y="2247900"/>
            <a:ext cx="409575" cy="393700"/>
            <a:chOff x="1833" y="1596"/>
            <a:chExt cx="368" cy="355"/>
          </a:xfrm>
        </p:grpSpPr>
        <p:pic>
          <p:nvPicPr>
            <p:cNvPr id="11" name="Picture 11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3" name="Picture 1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829426" y="2678114"/>
            <a:ext cx="333375" cy="320675"/>
            <a:chOff x="3206" y="1632"/>
            <a:chExt cx="298" cy="289"/>
          </a:xfrm>
        </p:grpSpPr>
        <p:pic>
          <p:nvPicPr>
            <p:cNvPr id="15" name="Picture 15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7" name="Picture 1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18" name="Group 18"/>
          <p:cNvGrpSpPr>
            <a:grpSpLocks/>
          </p:cNvGrpSpPr>
          <p:nvPr/>
        </p:nvGrpSpPr>
        <p:grpSpPr bwMode="auto">
          <a:xfrm rot="692470">
            <a:off x="7413843" y="3077487"/>
            <a:ext cx="1284860" cy="1163436"/>
            <a:chOff x="4055" y="2088"/>
            <a:chExt cx="436" cy="422"/>
          </a:xfrm>
        </p:grpSpPr>
        <p:pic>
          <p:nvPicPr>
            <p:cNvPr id="19" name="Picture 19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35ADE3">
                    <a:alpha val="78999"/>
                  </a:srgbClr>
                </a:gs>
                <a:gs pos="50000">
                  <a:srgbClr val="35ADE3">
                    <a:gamma/>
                    <a:shade val="46275"/>
                    <a:invGamma/>
                  </a:srgbClr>
                </a:gs>
                <a:gs pos="100000">
                  <a:srgbClr val="35ADE3">
                    <a:alpha val="78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1" name="Picture 21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3286125" y="2335213"/>
            <a:ext cx="984250" cy="952500"/>
            <a:chOff x="887" y="2040"/>
            <a:chExt cx="433" cy="422"/>
          </a:xfrm>
        </p:grpSpPr>
        <p:pic>
          <p:nvPicPr>
            <p:cNvPr id="23" name="Picture 23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80000"/>
                  </a:srgbClr>
                </a:gs>
                <a:gs pos="5000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5" name="Picture 25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3671888" y="3608389"/>
            <a:ext cx="660400" cy="631825"/>
            <a:chOff x="1224" y="2711"/>
            <a:chExt cx="530" cy="512"/>
          </a:xfrm>
        </p:grpSpPr>
        <p:pic>
          <p:nvPicPr>
            <p:cNvPr id="27" name="Picture 27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28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29" name="Picture 29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4951413" y="3952892"/>
            <a:ext cx="1430339" cy="1333497"/>
            <a:chOff x="2323" y="2847"/>
            <a:chExt cx="636" cy="616"/>
          </a:xfrm>
        </p:grpSpPr>
        <p:pic>
          <p:nvPicPr>
            <p:cNvPr id="31" name="Picture 31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32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rgbClr val="DE608D">
                    <a:alpha val="80000"/>
                  </a:srgbClr>
                </a:gs>
                <a:gs pos="50000">
                  <a:srgbClr val="DE608D">
                    <a:gamma/>
                    <a:shade val="60000"/>
                    <a:invGamma/>
                  </a:srgbClr>
                </a:gs>
                <a:gs pos="100000">
                  <a:srgbClr val="DE608D">
                    <a:alpha val="8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3" name="Picture 3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6978650" y="4370388"/>
            <a:ext cx="660400" cy="635000"/>
            <a:chOff x="3528" y="2759"/>
            <a:chExt cx="530" cy="512"/>
          </a:xfrm>
        </p:grpSpPr>
        <p:pic>
          <p:nvPicPr>
            <p:cNvPr id="35" name="Picture 35" descr="circuler_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36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7" name="Picture 3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38" name="Arc 38"/>
          <p:cNvSpPr>
            <a:spLocks/>
          </p:cNvSpPr>
          <p:nvPr/>
        </p:nvSpPr>
        <p:spPr bwMode="gray">
          <a:xfrm rot="692470">
            <a:off x="6014009" y="2880868"/>
            <a:ext cx="1637582" cy="388241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Arc 39"/>
          <p:cNvSpPr>
            <a:spLocks/>
          </p:cNvSpPr>
          <p:nvPr/>
        </p:nvSpPr>
        <p:spPr bwMode="gray">
          <a:xfrm rot="692470">
            <a:off x="5778742" y="4044834"/>
            <a:ext cx="2370329" cy="425788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Arc 40"/>
          <p:cNvSpPr>
            <a:spLocks/>
          </p:cNvSpPr>
          <p:nvPr/>
        </p:nvSpPr>
        <p:spPr bwMode="gray">
          <a:xfrm rot="692470">
            <a:off x="6075218" y="3771579"/>
            <a:ext cx="995506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Arc 41"/>
          <p:cNvSpPr>
            <a:spLocks/>
          </p:cNvSpPr>
          <p:nvPr/>
        </p:nvSpPr>
        <p:spPr bwMode="gray">
          <a:xfrm rot="692470">
            <a:off x="4300538" y="3443288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Arc 42"/>
          <p:cNvSpPr>
            <a:spLocks/>
          </p:cNvSpPr>
          <p:nvPr/>
        </p:nvSpPr>
        <p:spPr bwMode="gray">
          <a:xfrm rot="692470">
            <a:off x="3502025" y="3241675"/>
            <a:ext cx="2332038" cy="604838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Arc 43"/>
          <p:cNvSpPr>
            <a:spLocks/>
          </p:cNvSpPr>
          <p:nvPr/>
        </p:nvSpPr>
        <p:spPr bwMode="gray">
          <a:xfrm rot="692470">
            <a:off x="4156076" y="2522539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gray">
          <a:xfrm>
            <a:off x="3215680" y="2625725"/>
            <a:ext cx="1114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>
                <a:solidFill>
                  <a:srgbClr val="FFFFFF"/>
                </a:solidFill>
                <a:latin typeface="Arial" charset="0"/>
              </a:rPr>
              <a:t>Лимиты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gray">
          <a:xfrm>
            <a:off x="4941060" y="4282868"/>
            <a:ext cx="13760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>
                <a:solidFill>
                  <a:srgbClr val="FFFFFF"/>
                </a:solidFill>
                <a:latin typeface="Arial" charset="0"/>
              </a:rPr>
              <a:t>Прогнозирование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gray">
          <a:xfrm>
            <a:off x="7609781" y="3268878"/>
            <a:ext cx="972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1400" b="1" dirty="0">
                <a:solidFill>
                  <a:srgbClr val="FFFFFF"/>
                </a:solidFill>
                <a:latin typeface="Arial" charset="0"/>
              </a:rPr>
              <a:t>Согласование документов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" name="AutoShape 47"/>
          <p:cNvSpPr>
            <a:spLocks/>
          </p:cNvSpPr>
          <p:nvPr/>
        </p:nvSpPr>
        <p:spPr bwMode="black">
          <a:xfrm>
            <a:off x="8167702" y="1100470"/>
            <a:ext cx="2571736" cy="1428760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6816"/>
              <a:gd name="adj6" fmla="val -12353"/>
            </a:avLst>
          </a:prstGeom>
          <a:noFill/>
          <a:ln w="9525">
            <a:solidFill>
              <a:srgbClr val="768A7B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b="1" kern="0" dirty="0">
                <a:solidFill>
                  <a:srgbClr val="000000"/>
                </a:solidFill>
                <a:latin typeface="Arial" charset="0"/>
              </a:rPr>
              <a:t>Настройка схем согласования документов;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b="1" kern="0" dirty="0">
                <a:solidFill>
                  <a:srgbClr val="000000"/>
                </a:solidFill>
                <a:latin typeface="Arial" charset="0"/>
              </a:rPr>
              <a:t>Оповещение исполнителей о задачах, в том числе по электронной почте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b="1" kern="0" dirty="0">
                <a:solidFill>
                  <a:srgbClr val="000000"/>
                </a:solidFill>
                <a:latin typeface="Arial" charset="0"/>
              </a:rPr>
              <a:t>Режим «тонкого клиента»</a:t>
            </a:r>
            <a:endParaRPr lang="en-US" sz="16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AutoShape 48"/>
          <p:cNvSpPr>
            <a:spLocks/>
          </p:cNvSpPr>
          <p:nvPr/>
        </p:nvSpPr>
        <p:spPr bwMode="black">
          <a:xfrm>
            <a:off x="8239140" y="4500570"/>
            <a:ext cx="2500298" cy="2000264"/>
          </a:xfrm>
          <a:prstGeom prst="accentCallout2">
            <a:avLst>
              <a:gd name="adj1" fmla="val 20991"/>
              <a:gd name="adj2" fmla="val -3213"/>
              <a:gd name="adj3" fmla="val 40398"/>
              <a:gd name="adj4" fmla="val -14030"/>
              <a:gd name="adj5" fmla="val 30327"/>
              <a:gd name="adj6" fmla="val -78213"/>
            </a:avLst>
          </a:prstGeom>
          <a:noFill/>
          <a:ln w="9525">
            <a:solidFill>
              <a:srgbClr val="768A7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600" b="1" kern="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0000"/>
                </a:solidFill>
                <a:latin typeface="Arial" charset="0"/>
              </a:rPr>
              <a:t>Прогнозирование на основании нескольких видов моделей: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b="1" kern="0" dirty="0">
                <a:solidFill>
                  <a:srgbClr val="000000"/>
                </a:solidFill>
                <a:latin typeface="Arial" charset="0"/>
              </a:rPr>
              <a:t>Динамики;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b="1" kern="0" dirty="0">
                <a:solidFill>
                  <a:srgbClr val="000000"/>
                </a:solidFill>
                <a:latin typeface="Arial" charset="0"/>
              </a:rPr>
              <a:t>Временных рядов;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b="1" kern="0" dirty="0">
                <a:solidFill>
                  <a:srgbClr val="000000"/>
                </a:solidFill>
                <a:latin typeface="Arial" charset="0"/>
              </a:rPr>
              <a:t>Регрессии;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16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AutoShape 49"/>
          <p:cNvSpPr>
            <a:spLocks/>
          </p:cNvSpPr>
          <p:nvPr/>
        </p:nvSpPr>
        <p:spPr bwMode="black">
          <a:xfrm>
            <a:off x="1381092" y="1857364"/>
            <a:ext cx="1790700" cy="2419356"/>
          </a:xfrm>
          <a:prstGeom prst="accentCallout2">
            <a:avLst>
              <a:gd name="adj1" fmla="val 20991"/>
              <a:gd name="adj2" fmla="val 104255"/>
              <a:gd name="adj3" fmla="val 20991"/>
              <a:gd name="adj4" fmla="val 109218"/>
              <a:gd name="adj5" fmla="val 23139"/>
              <a:gd name="adj6" fmla="val 121193"/>
            </a:avLst>
          </a:prstGeom>
          <a:noFill/>
          <a:ln w="9525">
            <a:solidFill>
              <a:srgbClr val="768A7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600" b="1" kern="0" dirty="0">
                <a:solidFill>
                  <a:srgbClr val="000000"/>
                </a:solidFill>
                <a:latin typeface="Arial" charset="0"/>
              </a:rPr>
              <a:t>Установка жестко контролируемых статей бюджетов с целью запрета превышения при исполнении бюджетов</a:t>
            </a:r>
          </a:p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sz="1600" b="1" kern="0" dirty="0">
              <a:solidFill>
                <a:srgbClr val="000000"/>
              </a:solidFill>
              <a:latin typeface="Arial" charset="0"/>
            </a:endParaRPr>
          </a:p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1600" b="1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Заголовок 50"/>
          <p:cNvSpPr>
            <a:spLocks noGrp="1"/>
          </p:cNvSpPr>
          <p:nvPr>
            <p:ph type="ctrTitle"/>
          </p:nvPr>
        </p:nvSpPr>
        <p:spPr>
          <a:xfrm>
            <a:off x="472440" y="373072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Прочие возможности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6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58" y="1493657"/>
            <a:ext cx="8885070" cy="28601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249090" y="4158866"/>
            <a:ext cx="6761342" cy="2044658"/>
          </a:xfrm>
          <a:prstGeom prst="wedgeRoundRectCallout">
            <a:avLst>
              <a:gd name="adj1" fmla="val -53540"/>
              <a:gd name="adj2" fmla="val -5003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Настроенные модели прогноза можно сохранять для последующего использования.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kern="0" dirty="0"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При расчете моделей можно получать сопутствующие математические отчеты (например, выполнять корреляционный анализ при расчете регрессионных моделей)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6518" y="422911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Прогнозирование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2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94" y="1312356"/>
            <a:ext cx="7315933" cy="48917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989241" y="1918673"/>
            <a:ext cx="2959738" cy="4009648"/>
          </a:xfrm>
          <a:prstGeom prst="wedgeRoundRectCallout">
            <a:avLst>
              <a:gd name="adj1" fmla="val -73125"/>
              <a:gd name="adj2" fmla="val 2234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Система согласования позволяет настроить карту согласования, состоящую из любого количества этапов согласования. За каждым этапом закрепляются ответственные.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kern="0" dirty="0"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Карта может быть разветвленной</a:t>
            </a:r>
            <a:endParaRPr lang="en-US" b="1" kern="0" dirty="0">
              <a:latin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1338" y="455862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Согласование документов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6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 bwMode="gray">
          <a:xfrm>
            <a:off x="941064" y="3130380"/>
            <a:ext cx="10517768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2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Прикладное решение «1С-Рейтинг: Бюджетирование предприятия»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kern="0" dirty="0"/>
              <a:t>Назначение</a:t>
            </a:r>
            <a:br>
              <a:rPr lang="ru-RU" kern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132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64" y="1259960"/>
            <a:ext cx="6435236" cy="49751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8151572" y="1441169"/>
            <a:ext cx="3307259" cy="4464496"/>
          </a:xfrm>
          <a:prstGeom prst="wedgeRoundRectCallout">
            <a:avLst>
              <a:gd name="adj1" fmla="val -69355"/>
              <a:gd name="adj2" fmla="val -1542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Для каждого этапа можно настроить контрольный срок исполнения. Можно будет получать отчеты по исполнительской дисциплине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kern="0" dirty="0"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Также можно настроить запрет проведения или автоматическое проведение документов</a:t>
            </a:r>
            <a:endParaRPr lang="en-US" b="1" kern="0" dirty="0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182" y="398197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Согласование документов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49" y="1238914"/>
            <a:ext cx="6468352" cy="49525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985268" y="1616788"/>
            <a:ext cx="3284094" cy="4196802"/>
          </a:xfrm>
          <a:prstGeom prst="wedgeRoundRectCallout">
            <a:avLst>
              <a:gd name="adj1" fmla="val -76269"/>
              <a:gd name="adj2" fmla="val -1913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Можно настроить оповещение исполнителей задач согласования при помощи всплывающих окон – задач.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kern="0" dirty="0"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Также можно настроить отправку таких оповещений по электронной почте.</a:t>
            </a:r>
            <a:endParaRPr lang="en-US" b="1" kern="0" dirty="0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182" y="455671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Согласование документов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1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69" y="1203590"/>
            <a:ext cx="6043028" cy="51685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806362" y="2823957"/>
            <a:ext cx="3024336" cy="2428892"/>
          </a:xfrm>
          <a:prstGeom prst="wedgeRoundRectCallout">
            <a:avLst>
              <a:gd name="adj1" fmla="val -67434"/>
              <a:gd name="adj2" fmla="val -1447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kern="0" dirty="0">
                <a:latin typeface="Arial"/>
              </a:rPr>
              <a:t>Имеется возможность настройки версионирования для любых документов как самого дополнения, так и учетной системы.</a:t>
            </a:r>
            <a:endParaRPr lang="en-US" b="1" kern="0" dirty="0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480576"/>
            <a:ext cx="9814560" cy="579120"/>
          </a:xfrm>
        </p:spPr>
        <p:txBody>
          <a:bodyPr>
            <a:noAutofit/>
          </a:bodyPr>
          <a:lstStyle/>
          <a:p>
            <a:r>
              <a:rPr lang="ru-RU" dirty="0" err="1"/>
              <a:t>Версионирование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2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Дополнение к учетным системам</a:t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10748" y="3236226"/>
            <a:ext cx="3775435" cy="561417"/>
          </a:xfrm>
        </p:spPr>
        <p:txBody>
          <a:bodyPr/>
          <a:lstStyle/>
          <a:p>
            <a:r>
              <a:rPr lang="ru-RU" dirty="0" smtClean="0"/>
              <a:t>Установка </a:t>
            </a:r>
            <a:r>
              <a:rPr lang="ru-RU" dirty="0"/>
              <a:t>и поддержка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0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gray">
          <a:xfrm>
            <a:off x="6342975" y="2083710"/>
            <a:ext cx="2971800" cy="2971800"/>
          </a:xfrm>
          <a:prstGeom prst="ellipse">
            <a:avLst/>
          </a:prstGeom>
          <a:noFill/>
          <a:ln w="38100">
            <a:solidFill>
              <a:srgbClr val="99CC00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gray">
          <a:xfrm>
            <a:off x="1982112" y="2083710"/>
            <a:ext cx="2971800" cy="2971800"/>
          </a:xfrm>
          <a:prstGeom prst="ellipse">
            <a:avLst/>
          </a:prstGeom>
          <a:noFill/>
          <a:ln w="38100" algn="ctr">
            <a:solidFill>
              <a:srgbClr val="35ADE3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032887" y="2965477"/>
            <a:ext cx="220374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Служит для ведения всего процесса бюджетирования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247861" y="2965478"/>
            <a:ext cx="198281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Обеспечивает дополнение фактическими данными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black">
          <a:xfrm>
            <a:off x="2544087" y="5655805"/>
            <a:ext cx="62865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Основной целью встраивания является получение учетной информации для учета факта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AutoShape 44"/>
          <p:cNvSpPr>
            <a:spLocks noChangeArrowheads="1"/>
          </p:cNvSpPr>
          <p:nvPr/>
        </p:nvSpPr>
        <p:spPr bwMode="gray">
          <a:xfrm>
            <a:off x="4953912" y="2159910"/>
            <a:ext cx="1371600" cy="1162050"/>
          </a:xfrm>
          <a:custGeom>
            <a:avLst/>
            <a:gdLst>
              <a:gd name="G0" fmla="+- -1698628 0 0"/>
              <a:gd name="G1" fmla="+- -11512247 0 0"/>
              <a:gd name="G2" fmla="+- -1698628 0 -11512247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512247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12247"/>
              <a:gd name="G36" fmla="sin G34 -11512247"/>
              <a:gd name="G37" fmla="+/ -11512247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77 w 21600"/>
              <a:gd name="T5" fmla="*/ 190 h 21600"/>
              <a:gd name="T6" fmla="*/ 1362 w 21600"/>
              <a:gd name="T7" fmla="*/ 10084 h 21600"/>
              <a:gd name="T8" fmla="*/ 9277 w 21600"/>
              <a:gd name="T9" fmla="*/ 281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548" y="2669"/>
                  <a:pt x="3014" y="5945"/>
                  <a:pt x="2693" y="10185"/>
                </a:cubicBezTo>
                <a:lnTo>
                  <a:pt x="30" y="9983"/>
                </a:lnTo>
                <a:cubicBezTo>
                  <a:pt x="458" y="4351"/>
                  <a:pt x="5152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rgbClr val="35ADE3">
                  <a:gamma/>
                  <a:tint val="63529"/>
                  <a:invGamma/>
                  <a:alpha val="80000"/>
                </a:srgbClr>
              </a:gs>
              <a:gs pos="100000">
                <a:srgbClr val="35ADE3">
                  <a:alpha val="80000"/>
                </a:srgbClr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687337" y="2866348"/>
            <a:ext cx="1676400" cy="1403350"/>
            <a:chOff x="480" y="336"/>
            <a:chExt cx="1486" cy="884"/>
          </a:xfrm>
        </p:grpSpPr>
        <p:sp>
          <p:nvSpPr>
            <p:cNvPr id="10" name="AutoShape 46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rgbClr val="99CC00">
                    <a:gamma/>
                    <a:tint val="41176"/>
                    <a:invGamma/>
                  </a:srgbClr>
                </a:gs>
                <a:gs pos="100000">
                  <a:srgbClr val="99CC00"/>
                </a:gs>
              </a:gsLst>
              <a:lin ang="189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AutoShape 47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rgbClr val="99CC00">
                    <a:gamma/>
                    <a:shade val="69804"/>
                    <a:invGamma/>
                  </a:srgbClr>
                </a:gs>
                <a:gs pos="100000">
                  <a:srgbClr val="99CC00"/>
                </a:gs>
              </a:gsLst>
              <a:lin ang="189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 flipH="1">
            <a:off x="3963312" y="2883810"/>
            <a:ext cx="1676400" cy="1403350"/>
            <a:chOff x="480" y="336"/>
            <a:chExt cx="1486" cy="884"/>
          </a:xfrm>
        </p:grpSpPr>
        <p:sp>
          <p:nvSpPr>
            <p:cNvPr id="13" name="AutoShape 49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rgbClr val="35ADE3"/>
                </a:gs>
                <a:gs pos="100000">
                  <a:srgbClr val="35ADE3">
                    <a:gamma/>
                    <a:tint val="50980"/>
                    <a:invGamma/>
                  </a:srgbClr>
                </a:gs>
              </a:gsLst>
              <a:lin ang="27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AutoShape 50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rgbClr val="35ADE3"/>
                </a:gs>
                <a:gs pos="100000">
                  <a:srgbClr val="35ADE3">
                    <a:gamma/>
                    <a:shade val="66667"/>
                    <a:invGamma/>
                  </a:srgbClr>
                </a:gs>
              </a:gsLst>
              <a:lin ang="27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white">
          <a:xfrm>
            <a:off x="4303322" y="3083527"/>
            <a:ext cx="12811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F8F8F8"/>
                </a:solidFill>
              </a:rPr>
              <a:t>Упр. учет</a:t>
            </a:r>
            <a:endParaRPr lang="en-US" sz="2400" b="1" kern="0" dirty="0">
              <a:solidFill>
                <a:srgbClr val="F8F8F8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white">
          <a:xfrm>
            <a:off x="5702419" y="3093359"/>
            <a:ext cx="12811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F8F8F8"/>
                </a:solidFill>
              </a:rPr>
              <a:t>Учетная система</a:t>
            </a:r>
            <a:endParaRPr lang="en-US" sz="2400" b="1" kern="0" dirty="0">
              <a:solidFill>
                <a:srgbClr val="F8F8F8"/>
              </a:solidFill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black">
          <a:xfrm>
            <a:off x="4660707" y="1550188"/>
            <a:ext cx="20532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Схемы учета ФД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black">
          <a:xfrm>
            <a:off x="4330015" y="5190733"/>
            <a:ext cx="27146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Результаты учета ФД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AutoShape 55"/>
          <p:cNvSpPr>
            <a:spLocks noChangeArrowheads="1"/>
          </p:cNvSpPr>
          <p:nvPr/>
        </p:nvSpPr>
        <p:spPr bwMode="gray">
          <a:xfrm flipH="1" flipV="1">
            <a:off x="4953912" y="3817260"/>
            <a:ext cx="1371600" cy="1162050"/>
          </a:xfrm>
          <a:custGeom>
            <a:avLst/>
            <a:gdLst>
              <a:gd name="G0" fmla="+- -1698628 0 0"/>
              <a:gd name="G1" fmla="+- -11236449 0 0"/>
              <a:gd name="G2" fmla="+- -1698628 0 -11236449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236449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36449"/>
              <a:gd name="G36" fmla="sin G34 -11236449"/>
              <a:gd name="G37" fmla="+/ -11236449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68 w 21600"/>
              <a:gd name="T5" fmla="*/ 123 h 21600"/>
              <a:gd name="T6" fmla="*/ 1440 w 21600"/>
              <a:gd name="T7" fmla="*/ 9393 h 21600"/>
              <a:gd name="T8" fmla="*/ 9572 w 21600"/>
              <a:gd name="T9" fmla="*/ 276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776" y="2669"/>
                  <a:pt x="3358" y="5613"/>
                  <a:pt x="2760" y="9591"/>
                </a:cubicBezTo>
                <a:lnTo>
                  <a:pt x="119" y="9195"/>
                </a:lnTo>
                <a:cubicBezTo>
                  <a:pt x="914" y="3909"/>
                  <a:pt x="5455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63529"/>
                  <a:invGamma/>
                  <a:alpha val="80000"/>
                </a:srgbClr>
              </a:gs>
              <a:gs pos="100000">
                <a:srgbClr val="99CC00">
                  <a:alpha val="80000"/>
                </a:srgbClr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506155" y="514769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Взаимодействие с учетной системой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8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24701" y="1628008"/>
            <a:ext cx="88312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Процесс встраивания полностью описан в руководстве и не представляет особых сложностей. Представляет по большей части добавление объектов в учетную систему.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701" y="2936570"/>
            <a:ext cx="707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Базовая адаптация учетной системы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77536" y="3691134"/>
            <a:ext cx="89088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Для того, чтобы учетные документы регистрировали фактические данные, достаточно включить их в подписку и установить в качестве регистраторов для некоторых оперативных регистров.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701" y="505290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Порядок встраивания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3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328" y="1538971"/>
            <a:ext cx="7078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Дополнительные настройки учетной системы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463" y="2513925"/>
            <a:ext cx="8060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При необходимости включения некоторых дополнительных возможностей могут понадобиться добавления объектов в другие подписки. Весь процесс и случаи использования этих возможностей описаны в руководстве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463" y="4043177"/>
            <a:ext cx="81439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Подготовленному специалисту для выполнения встраивания понадобится от 30 минут до 2 часов в зависимости от объема учетной системы и требуемых дополнительных возможностей. Есть обработка контроля корректности метаданных.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28328" y="405553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Порядок встраивания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08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041" y="1580579"/>
            <a:ext cx="77622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дополнения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201" y="2111531"/>
            <a:ext cx="76769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Объекты дополнения, адаптируемые для учетной системы, как правило изменять при обновлениях не требуется. Обновление проходит не сложно.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189" y="3309165"/>
            <a:ext cx="7762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учетной системы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201" y="3832386"/>
            <a:ext cx="76769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/>
              </a:rPr>
              <a:t>Большинство изменений при включении дополнительных возможностей не затрагивает объекты учетной системы и они могут обновляться в прежнем режиме (за исключением планов обмена).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041" y="488814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Поддержка встроенной конфигурации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9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447521" y="1751353"/>
            <a:ext cx="7543800" cy="539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2827" y="2369203"/>
            <a:ext cx="8020056" cy="548640"/>
          </a:xfrm>
        </p:spPr>
        <p:txBody>
          <a:bodyPr/>
          <a:lstStyle/>
          <a:p>
            <a:r>
              <a:rPr lang="ru-RU" altLang="ru-RU" dirty="0"/>
              <a:t>Спасибо за внимание!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8784" y="3134937"/>
            <a:ext cx="9403799" cy="2079613"/>
          </a:xfr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ru-RU" kern="0" dirty="0"/>
              <a:t>Дополнительную информацию по отраслевому решению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ru-RU" kern="0" dirty="0"/>
              <a:t>«1С-Рейтинг</a:t>
            </a:r>
            <a:r>
              <a:rPr lang="ru-RU" kern="0" dirty="0" smtClean="0"/>
              <a:t>: Бюджетирование предприятия» можно получить:</a:t>
            </a:r>
            <a:endParaRPr lang="en-US" kern="0" dirty="0" smtClean="0"/>
          </a:p>
          <a:p>
            <a:pPr eaLnBrk="0" hangingPunct="0">
              <a:spcBef>
                <a:spcPct val="0"/>
              </a:spcBef>
              <a:defRPr/>
            </a:pPr>
            <a:endParaRPr lang="ru-RU" kern="0" dirty="0" smtClean="0"/>
          </a:p>
          <a:p>
            <a:pPr eaLnBrk="0" hangingPunct="0">
              <a:spcBef>
                <a:spcPct val="0"/>
              </a:spcBef>
              <a:defRPr/>
            </a:pPr>
            <a:r>
              <a:rPr lang="en-US" kern="0" dirty="0" smtClean="0"/>
              <a:t>Email: </a:t>
            </a:r>
            <a:r>
              <a:rPr lang="en-US" dirty="0"/>
              <a:t>fin@1c-rating.kz</a:t>
            </a:r>
            <a:endParaRPr lang="ru-RU" dirty="0"/>
          </a:p>
          <a:p>
            <a:pPr eaLnBrk="0" hangingPunct="0">
              <a:spcBef>
                <a:spcPct val="0"/>
              </a:spcBef>
              <a:defRPr/>
            </a:pPr>
            <a:r>
              <a:rPr lang="ru-RU" kern="0" dirty="0" smtClean="0"/>
              <a:t>На сайте</a:t>
            </a:r>
            <a:r>
              <a:rPr lang="en-US" kern="0" dirty="0" smtClean="0"/>
              <a:t>: </a:t>
            </a:r>
            <a:r>
              <a:rPr lang="en-US" dirty="0">
                <a:ln w="0">
                  <a:noFill/>
                  <a:prstDash val="solid"/>
                </a:ln>
              </a:rPr>
              <a:t>https://www.1c-rating.kz/sol/budget</a:t>
            </a:r>
            <a:endParaRPr lang="ru-RU" dirty="0">
              <a:ln w="0">
                <a:noFill/>
                <a:prstDash val="solid"/>
              </a:ln>
            </a:endParaRPr>
          </a:p>
          <a:p>
            <a:pPr eaLnBrk="0" hangingPunct="0">
              <a:spcBef>
                <a:spcPct val="0"/>
              </a:spcBef>
              <a:defRPr/>
            </a:pPr>
            <a:endParaRPr lang="ru-RU" kern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0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>
            <a:spLocks noChangeArrowheads="1"/>
          </p:cNvSpPr>
          <p:nvPr/>
        </p:nvSpPr>
        <p:spPr bwMode="gray">
          <a:xfrm rot="5400000">
            <a:off x="5455508" y="3135047"/>
            <a:ext cx="1752600" cy="685800"/>
          </a:xfrm>
          <a:prstGeom prst="triangle">
            <a:avLst>
              <a:gd name="adj" fmla="val 50000"/>
            </a:avLst>
          </a:prstGeom>
          <a:solidFill>
            <a:srgbClr val="425462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1805330" y="1881568"/>
            <a:ext cx="4111571" cy="1136949"/>
            <a:chOff x="720" y="1392"/>
            <a:chExt cx="4058" cy="480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5ADE3"/>
                </a:gs>
                <a:gs pos="50000">
                  <a:srgbClr val="35ADE3">
                    <a:gamma/>
                    <a:shade val="92157"/>
                    <a:invGamma/>
                  </a:srgbClr>
                </a:gs>
                <a:gs pos="100000">
                  <a:srgbClr val="35ADE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1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2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5ADE3">
                      <a:alpha val="0"/>
                    </a:srgbClr>
                  </a:gs>
                  <a:gs pos="100000">
                    <a:srgbClr val="35ADE3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5ADE3">
                      <a:gamma/>
                      <a:tint val="15686"/>
                      <a:invGamma/>
                    </a:srgbClr>
                  </a:gs>
                  <a:gs pos="100000">
                    <a:srgbClr val="35ADE3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34" name="Group 9"/>
          <p:cNvGrpSpPr>
            <a:grpSpLocks/>
          </p:cNvGrpSpPr>
          <p:nvPr/>
        </p:nvGrpSpPr>
        <p:grpSpPr bwMode="auto">
          <a:xfrm>
            <a:off x="1805330" y="3105703"/>
            <a:ext cx="4111571" cy="1152128"/>
            <a:chOff x="720" y="1392"/>
            <a:chExt cx="4058" cy="480"/>
          </a:xfrm>
        </p:grpSpPr>
        <p:sp>
          <p:nvSpPr>
            <p:cNvPr id="35" name="AutoShape 1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F6AE44"/>
                </a:gs>
                <a:gs pos="50000">
                  <a:srgbClr val="F6AE44">
                    <a:gamma/>
                    <a:shade val="92157"/>
                    <a:invGamma/>
                  </a:srgbClr>
                </a:gs>
                <a:gs pos="100000">
                  <a:srgbClr val="F6AE4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36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7" name="AutoShape 1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6AE44">
                      <a:alpha val="0"/>
                    </a:srgbClr>
                  </a:gs>
                  <a:gs pos="100000">
                    <a:srgbClr val="F6AE44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8" name="AutoShape 1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6AE44">
                      <a:gamma/>
                      <a:tint val="25490"/>
                      <a:invGamma/>
                    </a:srgbClr>
                  </a:gs>
                  <a:gs pos="100000">
                    <a:srgbClr val="F6AE44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39" name="Group 14"/>
          <p:cNvGrpSpPr>
            <a:grpSpLocks/>
          </p:cNvGrpSpPr>
          <p:nvPr/>
        </p:nvGrpSpPr>
        <p:grpSpPr bwMode="auto">
          <a:xfrm>
            <a:off x="1812444" y="4329839"/>
            <a:ext cx="4142834" cy="1152128"/>
            <a:chOff x="720" y="1392"/>
            <a:chExt cx="4058" cy="480"/>
          </a:xfrm>
        </p:grpSpPr>
        <p:sp>
          <p:nvSpPr>
            <p:cNvPr id="40" name="AutoShape 1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DE608D"/>
                </a:gs>
                <a:gs pos="50000">
                  <a:srgbClr val="DE608D">
                    <a:gamma/>
                    <a:shade val="92157"/>
                    <a:invGamma/>
                  </a:srgbClr>
                </a:gs>
                <a:gs pos="100000">
                  <a:srgbClr val="DE608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kern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1" name="Group 1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2" name="AutoShape 1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CC00">
                      <a:alpha val="0"/>
                    </a:srgbClr>
                  </a:gs>
                  <a:gs pos="100000">
                    <a:srgbClr val="99CC00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" name="AutoShape 1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E608D">
                      <a:gamma/>
                      <a:tint val="22353"/>
                      <a:invGamma/>
                    </a:srgbClr>
                  </a:gs>
                  <a:gs pos="100000">
                    <a:srgbClr val="DE608D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44" name="Text Box 19"/>
          <p:cNvSpPr txBox="1">
            <a:spLocks noChangeArrowheads="1"/>
          </p:cNvSpPr>
          <p:nvPr/>
        </p:nvSpPr>
        <p:spPr bwMode="gray">
          <a:xfrm>
            <a:off x="2244492" y="1953575"/>
            <a:ext cx="37444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latin typeface="Arial" charset="0"/>
              </a:rPr>
              <a:t>Накопленный опыт автоматизации бюджетирования в КУФИБ</a:t>
            </a:r>
            <a:endParaRPr lang="en-US" b="1" dirty="0">
              <a:latin typeface="Arial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gray">
          <a:xfrm>
            <a:off x="2244492" y="3177711"/>
            <a:ext cx="3498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latin typeface="Arial" charset="0"/>
              </a:rPr>
              <a:t>Востребованность данного функционала в УТП и других конфигурациях</a:t>
            </a:r>
            <a:endParaRPr lang="en-US" b="1" dirty="0">
              <a:latin typeface="Arial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gray">
          <a:xfrm>
            <a:off x="2252504" y="4414621"/>
            <a:ext cx="3736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latin typeface="Arial" charset="0"/>
              </a:rPr>
              <a:t>Рост интереса к бюджетированию среди предприятий</a:t>
            </a:r>
            <a:endParaRPr lang="en-US" b="1" dirty="0">
              <a:latin typeface="Arial" charset="0"/>
            </a:endParaRPr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gray">
          <a:xfrm>
            <a:off x="6636980" y="1492310"/>
            <a:ext cx="3281018" cy="3917649"/>
          </a:xfrm>
          <a:prstGeom prst="flowChartAlternateProcess">
            <a:avLst/>
          </a:prstGeom>
          <a:gradFill rotWithShape="1">
            <a:gsLst>
              <a:gs pos="0">
                <a:srgbClr val="FFFFFF">
                  <a:gamma/>
                  <a:shade val="89020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9020"/>
                  <a:invGamma/>
                </a:srgbClr>
              </a:gs>
            </a:gsLst>
            <a:lin ang="5400000" scaled="1"/>
          </a:gra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81320" dir="3080412" algn="ctr" rotWithShape="0">
              <a:srgbClr val="768A7B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black">
          <a:xfrm>
            <a:off x="6718786" y="1559675"/>
            <a:ext cx="3230563" cy="38502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400" b="1" u="sng" dirty="0">
                <a:solidFill>
                  <a:srgbClr val="A50021"/>
                </a:solidFill>
                <a:latin typeface="Arial" charset="0"/>
              </a:rPr>
              <a:t>Универсальное дополнение к любым учетным системам</a:t>
            </a:r>
            <a:endParaRPr lang="en-US" sz="2400" b="1" u="sng" dirty="0">
              <a:solidFill>
                <a:srgbClr val="A50021"/>
              </a:solidFill>
              <a:latin typeface="Arial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Которое бы позволило: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1.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Автоматизировать бюджетирование не только на базе КУФИБ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2. </a:t>
            </a: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Использовать уже существующие методические наработки и опыт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charset="0"/>
              </a:rPr>
              <a:t>3. Обеспечивать преемственность знаний</a:t>
            </a:r>
            <a:endParaRPr 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9" name="Picture 24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1668429" y="2241608"/>
            <a:ext cx="538163" cy="690563"/>
          </a:xfrm>
          <a:prstGeom prst="rect">
            <a:avLst/>
          </a:prstGeom>
          <a:noFill/>
        </p:spPr>
      </p:pic>
      <p:pic>
        <p:nvPicPr>
          <p:cNvPr id="50" name="Picture 25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1668428" y="3423253"/>
            <a:ext cx="538162" cy="690562"/>
          </a:xfrm>
          <a:prstGeom prst="rect">
            <a:avLst/>
          </a:prstGeom>
          <a:noFill/>
        </p:spPr>
      </p:pic>
      <p:pic>
        <p:nvPicPr>
          <p:cNvPr id="51" name="Picture 26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>
            <a:off x="1668429" y="4647389"/>
            <a:ext cx="538163" cy="690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3056" y="448215"/>
            <a:ext cx="9814560" cy="579120"/>
          </a:xfrm>
        </p:spPr>
        <p:txBody>
          <a:bodyPr>
            <a:noAutofit/>
          </a:bodyPr>
          <a:lstStyle/>
          <a:p>
            <a:r>
              <a:rPr lang="ru-RU" dirty="0"/>
              <a:t>Предпосылки для появления: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6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1"/>
          <p:cNvSpPr>
            <a:spLocks noChangeArrowheads="1"/>
          </p:cNvSpPr>
          <p:nvPr/>
        </p:nvSpPr>
        <p:spPr bwMode="gray">
          <a:xfrm>
            <a:off x="2360828" y="264359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2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AutoShape 222"/>
          <p:cNvSpPr>
            <a:spLocks noChangeArrowheads="1"/>
          </p:cNvSpPr>
          <p:nvPr/>
        </p:nvSpPr>
        <p:spPr bwMode="gray">
          <a:xfrm>
            <a:off x="2394166" y="2651531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AutoShape 223"/>
          <p:cNvSpPr>
            <a:spLocks noChangeArrowheads="1"/>
          </p:cNvSpPr>
          <p:nvPr/>
        </p:nvSpPr>
        <p:spPr bwMode="gray">
          <a:xfrm>
            <a:off x="2411627" y="4715281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AutoShape 224"/>
          <p:cNvSpPr>
            <a:spLocks noChangeArrowheads="1"/>
          </p:cNvSpPr>
          <p:nvPr/>
        </p:nvSpPr>
        <p:spPr bwMode="gray">
          <a:xfrm>
            <a:off x="2411627" y="2673756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225"/>
          <p:cNvGrpSpPr>
            <a:grpSpLocks/>
          </p:cNvGrpSpPr>
          <p:nvPr/>
        </p:nvGrpSpPr>
        <p:grpSpPr bwMode="auto">
          <a:xfrm>
            <a:off x="3105366" y="2340431"/>
            <a:ext cx="642937" cy="622725"/>
            <a:chOff x="1289" y="587"/>
            <a:chExt cx="668" cy="647"/>
          </a:xfrm>
        </p:grpSpPr>
        <p:sp>
          <p:nvSpPr>
            <p:cNvPr id="7" name="Oval 226"/>
            <p:cNvSpPr>
              <a:spLocks noChangeArrowheads="1"/>
            </p:cNvSpPr>
            <p:nvPr/>
          </p:nvSpPr>
          <p:spPr bwMode="gray">
            <a:xfrm>
              <a:off x="1289" y="646"/>
              <a:ext cx="668" cy="54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227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228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229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230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Text Box 231"/>
          <p:cNvSpPr txBox="1">
            <a:spLocks noChangeArrowheads="1"/>
          </p:cNvSpPr>
          <p:nvPr/>
        </p:nvSpPr>
        <p:spPr bwMode="gray">
          <a:xfrm>
            <a:off x="3243478" y="242769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3" name="Text Box 232"/>
          <p:cNvSpPr txBox="1">
            <a:spLocks noChangeArrowheads="1"/>
          </p:cNvSpPr>
          <p:nvPr/>
        </p:nvSpPr>
        <p:spPr bwMode="gray">
          <a:xfrm>
            <a:off x="2448289" y="3097618"/>
            <a:ext cx="1880171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В самостоятельном режиме</a:t>
            </a:r>
          </a:p>
        </p:txBody>
      </p:sp>
      <p:sp>
        <p:nvSpPr>
          <p:cNvPr id="14" name="AutoShape 233"/>
          <p:cNvSpPr>
            <a:spLocks noChangeArrowheads="1"/>
          </p:cNvSpPr>
          <p:nvPr/>
        </p:nvSpPr>
        <p:spPr bwMode="gray">
          <a:xfrm>
            <a:off x="7085228" y="2643593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prstShdw prst="shdw11">
              <a:srgbClr val="000000">
                <a:alpha val="50000"/>
              </a:srgb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AutoShape 234"/>
          <p:cNvSpPr>
            <a:spLocks noChangeArrowheads="1"/>
          </p:cNvSpPr>
          <p:nvPr/>
        </p:nvSpPr>
        <p:spPr bwMode="gray">
          <a:xfrm>
            <a:off x="7118566" y="2651531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AutoShape 235"/>
          <p:cNvSpPr>
            <a:spLocks noChangeArrowheads="1"/>
          </p:cNvSpPr>
          <p:nvPr/>
        </p:nvSpPr>
        <p:spPr bwMode="gray">
          <a:xfrm>
            <a:off x="7136027" y="4715281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AutoShape 236"/>
          <p:cNvSpPr>
            <a:spLocks noChangeArrowheads="1"/>
          </p:cNvSpPr>
          <p:nvPr/>
        </p:nvSpPr>
        <p:spPr bwMode="gray">
          <a:xfrm>
            <a:off x="7136027" y="2673756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" name="Group 237"/>
          <p:cNvGrpSpPr>
            <a:grpSpLocks/>
          </p:cNvGrpSpPr>
          <p:nvPr/>
        </p:nvGrpSpPr>
        <p:grpSpPr bwMode="auto">
          <a:xfrm>
            <a:off x="7829766" y="2340431"/>
            <a:ext cx="642937" cy="622725"/>
            <a:chOff x="1289" y="587"/>
            <a:chExt cx="668" cy="647"/>
          </a:xfrm>
        </p:grpSpPr>
        <p:sp>
          <p:nvSpPr>
            <p:cNvPr id="19" name="Oval 238"/>
            <p:cNvSpPr>
              <a:spLocks noChangeArrowheads="1"/>
            </p:cNvSpPr>
            <p:nvPr/>
          </p:nvSpPr>
          <p:spPr bwMode="gray">
            <a:xfrm>
              <a:off x="1289" y="646"/>
              <a:ext cx="668" cy="54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9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0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41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42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4" name="Text Box 243"/>
          <p:cNvSpPr txBox="1">
            <a:spLocks noChangeArrowheads="1"/>
          </p:cNvSpPr>
          <p:nvPr/>
        </p:nvSpPr>
        <p:spPr bwMode="gray">
          <a:xfrm>
            <a:off x="7967878" y="242769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5" name="Text Box 244"/>
          <p:cNvSpPr txBox="1">
            <a:spLocks noChangeArrowheads="1"/>
          </p:cNvSpPr>
          <p:nvPr/>
        </p:nvSpPr>
        <p:spPr bwMode="gray">
          <a:xfrm>
            <a:off x="7136771" y="2930466"/>
            <a:ext cx="2088232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Как дополнение к нетиповым конфигурациям при соблюдении небольшого перечня условий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" name="AutoShape 245"/>
          <p:cNvSpPr>
            <a:spLocks noChangeArrowheads="1"/>
          </p:cNvSpPr>
          <p:nvPr/>
        </p:nvSpPr>
        <p:spPr bwMode="gray">
          <a:xfrm>
            <a:off x="4723028" y="2628725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AutoShape 246"/>
          <p:cNvSpPr>
            <a:spLocks noChangeArrowheads="1"/>
          </p:cNvSpPr>
          <p:nvPr/>
        </p:nvSpPr>
        <p:spPr bwMode="gray">
          <a:xfrm>
            <a:off x="4756366" y="2651531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AutoShape 247"/>
          <p:cNvSpPr>
            <a:spLocks noChangeArrowheads="1"/>
          </p:cNvSpPr>
          <p:nvPr/>
        </p:nvSpPr>
        <p:spPr bwMode="gray">
          <a:xfrm>
            <a:off x="4773827" y="4715281"/>
            <a:ext cx="2070100" cy="7096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AutoShape 248"/>
          <p:cNvSpPr>
            <a:spLocks noChangeArrowheads="1"/>
          </p:cNvSpPr>
          <p:nvPr/>
        </p:nvSpPr>
        <p:spPr bwMode="gray">
          <a:xfrm>
            <a:off x="4773827" y="2673756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Oval 249"/>
          <p:cNvSpPr>
            <a:spLocks noChangeArrowheads="1"/>
          </p:cNvSpPr>
          <p:nvPr/>
        </p:nvSpPr>
        <p:spPr bwMode="gray">
          <a:xfrm>
            <a:off x="5467566" y="2397412"/>
            <a:ext cx="642937" cy="519351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Oval 250"/>
          <p:cNvSpPr>
            <a:spLocks noChangeArrowheads="1"/>
          </p:cNvSpPr>
          <p:nvPr/>
        </p:nvSpPr>
        <p:spPr bwMode="gray">
          <a:xfrm>
            <a:off x="5473915" y="2340380"/>
            <a:ext cx="622300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Oval 251"/>
          <p:cNvSpPr>
            <a:spLocks noChangeArrowheads="1"/>
          </p:cNvSpPr>
          <p:nvPr/>
        </p:nvSpPr>
        <p:spPr bwMode="gray">
          <a:xfrm>
            <a:off x="5481853" y="2343556"/>
            <a:ext cx="608013" cy="608013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Oval 252"/>
          <p:cNvSpPr>
            <a:spLocks noChangeArrowheads="1"/>
          </p:cNvSpPr>
          <p:nvPr/>
        </p:nvSpPr>
        <p:spPr bwMode="gray">
          <a:xfrm>
            <a:off x="5488202" y="2349905"/>
            <a:ext cx="577850" cy="5667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Oval 253"/>
          <p:cNvSpPr>
            <a:spLocks noChangeArrowheads="1"/>
          </p:cNvSpPr>
          <p:nvPr/>
        </p:nvSpPr>
        <p:spPr bwMode="gray">
          <a:xfrm>
            <a:off x="5523128" y="2365781"/>
            <a:ext cx="512763" cy="46037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Text Box 254"/>
          <p:cNvSpPr txBox="1">
            <a:spLocks noChangeArrowheads="1"/>
          </p:cNvSpPr>
          <p:nvPr/>
        </p:nvSpPr>
        <p:spPr bwMode="gray">
          <a:xfrm>
            <a:off x="5605678" y="242769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36" name="Text Box 255"/>
          <p:cNvSpPr txBox="1">
            <a:spLocks noChangeArrowheads="1"/>
          </p:cNvSpPr>
          <p:nvPr/>
        </p:nvSpPr>
        <p:spPr bwMode="gray">
          <a:xfrm>
            <a:off x="4928875" y="3097619"/>
            <a:ext cx="1804454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Verdana" pitchFamily="34" charset="0"/>
              </a:rPr>
              <a:t>Как дополнение к типовым конфигурациям 1С:Предприятие 8</a:t>
            </a:r>
            <a:endParaRPr lang="en-US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Заголовок 38"/>
          <p:cNvSpPr>
            <a:spLocks noGrp="1"/>
          </p:cNvSpPr>
          <p:nvPr>
            <p:ph type="ctrTitle"/>
          </p:nvPr>
        </p:nvSpPr>
        <p:spPr>
          <a:xfrm>
            <a:off x="953771" y="422911"/>
            <a:ext cx="9814560" cy="1043424"/>
          </a:xfrm>
        </p:spPr>
        <p:txBody>
          <a:bodyPr>
            <a:noAutofit/>
          </a:bodyPr>
          <a:lstStyle/>
          <a:p>
            <a:r>
              <a:rPr lang="ru-RU" kern="0" dirty="0"/>
              <a:t>Варианты </a:t>
            </a:r>
            <a:r>
              <a:rPr lang="ru-RU" kern="0" dirty="0" smtClean="0"/>
              <a:t>использования </a:t>
            </a:r>
            <a:r>
              <a:rPr lang="ru-RU" dirty="0">
                <a:solidFill>
                  <a:srgbClr val="000000"/>
                </a:solidFill>
              </a:rPr>
              <a:t>прикладного решения: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kern="0" dirty="0"/>
              <a:t/>
            </a:r>
            <a:br>
              <a:rPr lang="en-US" kern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/>
        </p:nvSpPr>
        <p:spPr bwMode="gray">
          <a:xfrm flipH="1">
            <a:off x="1979861" y="1735643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DE608D">
                  <a:gamma/>
                  <a:shade val="69804"/>
                  <a:invGamma/>
                </a:srgbClr>
              </a:gs>
              <a:gs pos="100000">
                <a:srgbClr val="DE608D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gray">
          <a:xfrm>
            <a:off x="4265861" y="1735643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35ADE3">
                  <a:gamma/>
                  <a:shade val="80000"/>
                  <a:invGamma/>
                </a:srgbClr>
              </a:gs>
              <a:gs pos="100000">
                <a:srgbClr val="35ADE3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>
            <a:off x="1979861" y="3716843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76078"/>
                  <a:invGamma/>
                </a:srgb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gray">
          <a:xfrm flipH="1">
            <a:off x="4265861" y="3716843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rgbClr val="F6AE44"/>
              </a:gs>
              <a:gs pos="100000">
                <a:srgbClr val="F6AE44">
                  <a:gamma/>
                  <a:shade val="66275"/>
                  <a:invGamma/>
                </a:srgb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gray">
          <a:xfrm>
            <a:off x="3106987" y="2553206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white">
          <a:xfrm>
            <a:off x="2081435" y="1870614"/>
            <a:ext cx="185738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Моделирование финансовой и бюджетной структуры предприятия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white">
          <a:xfrm>
            <a:off x="4196149" y="1793173"/>
            <a:ext cx="200026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Обеспечение процесса планирования бюджетов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white">
          <a:xfrm>
            <a:off x="2009997" y="4418561"/>
            <a:ext cx="20002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Предоставление аналитической информации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white">
          <a:xfrm>
            <a:off x="4296013" y="4088310"/>
            <a:ext cx="200026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Автоматизация учета фактических данных из учетной системы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3582635" y="2938969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gray">
          <a:xfrm>
            <a:off x="4424611" y="2938969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gray">
          <a:xfrm>
            <a:off x="3582635" y="384860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4424611" y="384860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black">
          <a:xfrm>
            <a:off x="6645212" y="2196827"/>
            <a:ext cx="392909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Данный инструмент предназначен для автоматизации всех ступеней процесса внутрифирменного бюджетирования на предприятиях различных масштабов и видов деятельности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1177307" y="413635"/>
            <a:ext cx="9814560" cy="579120"/>
          </a:xfrm>
        </p:spPr>
        <p:txBody>
          <a:bodyPr>
            <a:noAutofit/>
          </a:bodyPr>
          <a:lstStyle/>
          <a:p>
            <a:r>
              <a:rPr lang="ru-RU" kern="0" dirty="0"/>
              <a:t>Назначение</a:t>
            </a:r>
            <a:r>
              <a:rPr lang="en-US" kern="0" dirty="0"/>
              <a:t/>
            </a:r>
            <a:br>
              <a:rPr lang="en-US" kern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9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 bwMode="gray">
          <a:xfrm>
            <a:off x="941063" y="3220995"/>
            <a:ext cx="10377725" cy="45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Прикладное решение «1С-Рейтинг: Бюджетирование предприятия»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kern="0" dirty="0"/>
              <a:t>ФУНКЦИОНАЛЬНЫЕ ВОЗМОЖНОСТИ</a:t>
            </a:r>
            <a:br>
              <a:rPr lang="ru-RU" kern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6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black">
          <a:xfrm>
            <a:off x="8649631" y="2271280"/>
            <a:ext cx="315519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Количество бюджетов и их структура не ограничены.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Предприятие может разработать систему бюджетов с учетом всех своих потребностей.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Структура бюджета редактируется в едином окне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1" y="1707156"/>
            <a:ext cx="7378402" cy="42686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46647" y="431149"/>
            <a:ext cx="9814560" cy="952808"/>
          </a:xfrm>
        </p:spPr>
        <p:txBody>
          <a:bodyPr>
            <a:noAutofit/>
          </a:bodyPr>
          <a:lstStyle/>
          <a:p>
            <a:r>
              <a:rPr lang="ru-RU" kern="0" dirty="0"/>
              <a:t>Создание бюджетной структуры любой сложности</a:t>
            </a:r>
            <a:br>
              <a:rPr lang="ru-RU" kern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5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 bwMode="gray">
          <a:xfrm>
            <a:off x="1868236" y="1124745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kern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7" y="1869988"/>
            <a:ext cx="7530718" cy="43438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236495" y="1958325"/>
            <a:ext cx="3700132" cy="3960440"/>
          </a:xfrm>
          <a:prstGeom prst="wedgeRoundRectCallout">
            <a:avLst>
              <a:gd name="adj1" fmla="val -63302"/>
              <a:gd name="adj2" fmla="val 2828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latin typeface="Arial"/>
              </a:rPr>
              <a:t>Для статей бюджета можно подключать следующие разрезы планирования: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latin typeface="Arial"/>
              </a:rPr>
              <a:t>Подразделение (ЦФО);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latin typeface="Arial"/>
              </a:rPr>
              <a:t>Проект;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latin typeface="Arial"/>
              </a:rPr>
              <a:t>Контрагент;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kern="0" dirty="0">
                <a:latin typeface="Arial"/>
              </a:rPr>
              <a:t>Номенклатура;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kern="0" dirty="0" smtClean="0">
                <a:latin typeface="Arial"/>
              </a:rPr>
              <a:t>еще </a:t>
            </a:r>
            <a:r>
              <a:rPr lang="ru-RU" b="1" kern="0" dirty="0">
                <a:latin typeface="Arial"/>
              </a:rPr>
              <a:t>до 10 любых справочников системы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30172" y="473616"/>
            <a:ext cx="9814560" cy="943291"/>
          </a:xfrm>
        </p:spPr>
        <p:txBody>
          <a:bodyPr>
            <a:noAutofit/>
          </a:bodyPr>
          <a:lstStyle/>
          <a:p>
            <a:r>
              <a:rPr lang="ru-RU" kern="0" dirty="0"/>
              <a:t>Создание бюджетной структуры любой сложности</a:t>
            </a:r>
            <a:br>
              <a:rPr lang="ru-RU" kern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3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о брендбукингу Рейтин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брендбукингу Рейтинг 2</Template>
  <TotalTime>131</TotalTime>
  <Words>1063</Words>
  <Application>Microsoft Office PowerPoint</Application>
  <PresentationFormat>Широкоэкранный</PresentationFormat>
  <Paragraphs>171</Paragraphs>
  <Slides>38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Tahoma</vt:lpstr>
      <vt:lpstr>Verdana</vt:lpstr>
      <vt:lpstr>Wingdings</vt:lpstr>
      <vt:lpstr>Шаблон по брендбукингу Рейтинг</vt:lpstr>
      <vt:lpstr>Презентация PowerPoint</vt:lpstr>
      <vt:lpstr>Содержание</vt:lpstr>
      <vt:lpstr>Назначение </vt:lpstr>
      <vt:lpstr>Предпосылки для появления: </vt:lpstr>
      <vt:lpstr>Варианты использования прикладного решения:  </vt:lpstr>
      <vt:lpstr>Назначение </vt:lpstr>
      <vt:lpstr>ФУНКЦИОНАЛЬНЫЕ ВОЗМОЖНОСТИ </vt:lpstr>
      <vt:lpstr>Создание бюджетной структуры любой сложности </vt:lpstr>
      <vt:lpstr>Создание бюджетной структуры любой сложности </vt:lpstr>
      <vt:lpstr>Создание бюджетной структуры любой сложности </vt:lpstr>
      <vt:lpstr>Автоматизация плановых расчетов </vt:lpstr>
      <vt:lpstr>Расчет по формулам </vt:lpstr>
      <vt:lpstr>Настройка зависимостей </vt:lpstr>
      <vt:lpstr>Расчетные модели </vt:lpstr>
      <vt:lpstr>Производственные модели </vt:lpstr>
      <vt:lpstr>Управление бюджетным процессом </vt:lpstr>
      <vt:lpstr>Заполнение бюджетов </vt:lpstr>
      <vt:lpstr>Заполнение бюджетов </vt:lpstr>
      <vt:lpstr>Учет фактических данных </vt:lpstr>
      <vt:lpstr>Настройка фактических данных </vt:lpstr>
      <vt:lpstr>Отчетность </vt:lpstr>
      <vt:lpstr>Отчетность </vt:lpstr>
      <vt:lpstr>Отчет «Исполнение бюджета» </vt:lpstr>
      <vt:lpstr>Отчет «Временной анализ» </vt:lpstr>
      <vt:lpstr>Пользовательские отчеты </vt:lpstr>
      <vt:lpstr>Многоязычная отчетность </vt:lpstr>
      <vt:lpstr>Прочие возможности </vt:lpstr>
      <vt:lpstr>Прогнозирование </vt:lpstr>
      <vt:lpstr>Согласование документов </vt:lpstr>
      <vt:lpstr>Согласование документов </vt:lpstr>
      <vt:lpstr>Согласование документов </vt:lpstr>
      <vt:lpstr>Версионирование </vt:lpstr>
      <vt:lpstr>Дополнение к учетным системам </vt:lpstr>
      <vt:lpstr>Взаимодействие с учетной системой </vt:lpstr>
      <vt:lpstr>Порядок встраивания </vt:lpstr>
      <vt:lpstr>Порядок встраивания </vt:lpstr>
      <vt:lpstr>Поддержка встроенной конфигурации 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Н. Михальчук</dc:creator>
  <cp:lastModifiedBy>Ольга Н. Михальчук</cp:lastModifiedBy>
  <cp:revision>28</cp:revision>
  <dcterms:created xsi:type="dcterms:W3CDTF">2025-07-03T03:17:32Z</dcterms:created>
  <dcterms:modified xsi:type="dcterms:W3CDTF">2025-08-15T06:20:25Z</dcterms:modified>
</cp:coreProperties>
</file>